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 id="260" r:id="rId7"/>
    <p:sldId id="265" r:id="rId8"/>
    <p:sldId id="261" r:id="rId9"/>
    <p:sldId id="273" r:id="rId10"/>
    <p:sldId id="270" r:id="rId11"/>
    <p:sldId id="277" r:id="rId12"/>
    <p:sldId id="276" r:id="rId13"/>
    <p:sldId id="275" r:id="rId14"/>
    <p:sldId id="274" r:id="rId15"/>
  </p:sldIdLst>
  <p:sldSz cx="6119813" cy="431958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58C08F-0BBE-4DF0-8CAE-DCA6285650EC}" v="14" dt="2025-10-13T14:22:34.8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86"/>
    <p:restoredTop sz="94676"/>
  </p:normalViewPr>
  <p:slideViewPr>
    <p:cSldViewPr snapToGrid="0">
      <p:cViewPr varScale="1">
        <p:scale>
          <a:sx n="142" d="100"/>
          <a:sy n="142" d="100"/>
        </p:scale>
        <p:origin x="12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9/28/2026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b="1" i="1" dirty="0"/>
              <a:t>Remember</a:t>
            </a:r>
            <a:r>
              <a:rPr lang="en-US" sz="850" i="1" dirty="0"/>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2719245669"/>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cs typeface="Calibri" panose="020F0502020204030204" pitchFamily="34" charset="0"/>
                        </a:rPr>
                        <a:t>Not applicable – St </a:t>
                      </a:r>
                      <a:r>
                        <a:rPr lang="en-GB" sz="700" dirty="0" err="1">
                          <a:latin typeface="Calibri" panose="020F0502020204030204" pitchFamily="34" charset="0"/>
                          <a:cs typeface="Calibri" panose="020F0502020204030204" pitchFamily="34" charset="0"/>
                        </a:rPr>
                        <a:t>Alphege</a:t>
                      </a:r>
                      <a:r>
                        <a:rPr lang="en-GB" sz="700" dirty="0">
                          <a:latin typeface="Calibri" panose="020F0502020204030204" pitchFamily="34" charset="0"/>
                          <a:cs typeface="Calibri" panose="020F0502020204030204" pitchFamily="34" charset="0"/>
                        </a:rPr>
                        <a:t> Infant School provides education for EYFS and Key Stage 1 pupils only. Statutory swimming and water safety outcomes are reported at the end of Key Stage 2 by St </a:t>
                      </a:r>
                      <a:r>
                        <a:rPr lang="en-GB" sz="700" dirty="0" err="1">
                          <a:latin typeface="Calibri" panose="020F0502020204030204" pitchFamily="34" charset="0"/>
                          <a:cs typeface="Calibri" panose="020F0502020204030204" pitchFamily="34" charset="0"/>
                        </a:rPr>
                        <a:t>Alphege</a:t>
                      </a:r>
                      <a:r>
                        <a:rPr lang="en-GB" sz="700" dirty="0">
                          <a:latin typeface="Calibri" panose="020F0502020204030204" pitchFamily="34" charset="0"/>
                          <a:cs typeface="Calibri" panose="020F0502020204030204" pitchFamily="34" charset="0"/>
                        </a:rPr>
                        <a:t> Junior School.</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applicable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Not applicable – statutory swimming provision is reported through the Junior School PE and Sport Premium return.</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applicable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Not applicable – swimming and water safety outcomes are assessed and reported at the end of Key Stage 2.</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applicable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469350302"/>
              </p:ext>
            </p:extLst>
          </p:nvPr>
        </p:nvGraphicFramePr>
        <p:xfrm>
          <a:off x="201820" y="631508"/>
          <a:ext cx="5530128" cy="347472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PE remained a curriculum priority with all classes accessing two hours of PE each week.</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Staff confidence in delivering PE increased through coaching and collaborative planning.</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Physical development became increasingly embedded across EYFS provision.</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Staff developed greater understanding of adaptive approaches to support SEND pupils.</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Assessment systems remained partly paper-based and lacked efficiency. Staff require further training on using assessment data to identify next steps. Greater consistency is needed when tracking physical development across EYFS and KS1.</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Lunchtime clubs and active play opportunities increased participation.</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Children engaged positively with Daily Mile and movement breaks.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Gross motor interventions supported identified pupils.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Over 90% of pupils attended at least one extracurricular activity.</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Physical activity opportunities were embedded throughout the school day.</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Participation tracking for least-active pupils requires further development. Girls remain a group requiring additional targeted opportunities. Physical activity outside school remains difficult to monitor.</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560651797"/>
              </p:ext>
            </p:extLst>
          </p:nvPr>
        </p:nvGraphicFramePr>
        <p:xfrm>
          <a:off x="304799" y="633397"/>
          <a:ext cx="5530128" cy="345948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PE maintained a high profile across the school.</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Community Day strengthened links with local sports clubs.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Children spoke positively about PE and could articulate their learning.</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Sporting achievements were celebrated regularly.</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Community pathways need further promotion to families.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Greater use of pupil voice could further strengthen the profile of PE.</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SEND pupils accessed targeted interventions including BEAM and sensory circuits.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A wide range of clubs and activities were offered.</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Community Day provided opportunities to experience new sports.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EYFS outdoor provision enhanced physical development opportunities.</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Further opportunities are needed to increase participation of less-active pupils.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Community club links should be strengthened to encourage sustained participation.</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Children accessed School Games festivals and participation events.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Opportunities were provided for pupils of all abilities.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Inclusive events enabled SEND pupils to represent the school.</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Participation tracking requires further refinement.</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More opportunities should be developed to ensure all children experience representation.</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4211502518"/>
              </p:ext>
            </p:extLst>
          </p:nvPr>
        </p:nvGraphicFramePr>
        <p:xfrm>
          <a:off x="315269" y="2272972"/>
          <a:ext cx="5530128" cy="178072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600" dirty="0">
                          <a:latin typeface="Calibri" panose="020F0502020204030204" pitchFamily="34" charset="0"/>
                          <a:cs typeface="Calibri" panose="020F0502020204030204" pitchFamily="34" charset="0"/>
                        </a:rPr>
                        <a:t>Not applicable – St </a:t>
                      </a:r>
                      <a:r>
                        <a:rPr lang="en-GB" sz="600" dirty="0" err="1">
                          <a:latin typeface="Calibri" panose="020F0502020204030204" pitchFamily="34" charset="0"/>
                          <a:cs typeface="Calibri" panose="020F0502020204030204" pitchFamily="34" charset="0"/>
                        </a:rPr>
                        <a:t>Alphege</a:t>
                      </a:r>
                      <a:r>
                        <a:rPr lang="en-GB" sz="600" dirty="0">
                          <a:latin typeface="Calibri" panose="020F0502020204030204" pitchFamily="34" charset="0"/>
                          <a:cs typeface="Calibri" panose="020F0502020204030204" pitchFamily="34" charset="0"/>
                        </a:rPr>
                        <a:t> Infant School provides education for EYFS and Key Stage 1 pupils only. Statutory swimming and water safety outcomes are reported at the end of Key Stage 2 by St </a:t>
                      </a:r>
                      <a:r>
                        <a:rPr lang="en-GB" sz="600" dirty="0" err="1">
                          <a:latin typeface="Calibri" panose="020F0502020204030204" pitchFamily="34" charset="0"/>
                          <a:cs typeface="Calibri" panose="020F0502020204030204" pitchFamily="34" charset="0"/>
                        </a:rPr>
                        <a:t>Alphege</a:t>
                      </a:r>
                      <a:r>
                        <a:rPr lang="en-GB" sz="600" dirty="0">
                          <a:latin typeface="Calibri" panose="020F0502020204030204" pitchFamily="34" charset="0"/>
                          <a:cs typeface="Calibri" panose="020F0502020204030204" pitchFamily="34" charset="0"/>
                        </a:rPr>
                        <a:t> Junior School.</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Not applicable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Not applicable – statutory swimming provision is reported through the Junior School PE and Sport Premium return.</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Not applicable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Not applicable – swimming and water safety outcomes are assessed and reported at the end of Key Stage 2.</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Not applicable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sp>
        <p:nvSpPr>
          <p:cNvPr id="4" name="TextBox 3">
            <a:extLst>
              <a:ext uri="{FF2B5EF4-FFF2-40B4-BE49-F238E27FC236}">
                <a16:creationId xmlns:a16="http://schemas.microsoft.com/office/drawing/2014/main" id="{60A9C37A-3E57-4DDF-9242-6A80A0981789}"/>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Aims for the next academic year (2025/2026)</a:t>
            </a:r>
            <a:endParaRPr lang="en-US" sz="1200" b="1" dirty="0">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3670286676"/>
              </p:ext>
            </p:extLst>
          </p:nvPr>
        </p:nvGraphicFramePr>
        <p:xfrm>
          <a:off x="197588" y="684701"/>
          <a:ext cx="5724635" cy="3381283"/>
        </p:xfrm>
        <a:graphic>
          <a:graphicData uri="http://schemas.openxmlformats.org/drawingml/2006/table">
            <a:tbl>
              <a:tblPr firstRow="1" bandRow="1">
                <a:tableStyleId>{5C22544A-7EE6-4342-B048-85BDC9FD1C3A}</a:tableStyleId>
              </a:tblPr>
              <a:tblGrid>
                <a:gridCol w="1335584">
                  <a:extLst>
                    <a:ext uri="{9D8B030D-6E8A-4147-A177-3AD203B41FA5}">
                      <a16:colId xmlns:a16="http://schemas.microsoft.com/office/drawing/2014/main" val="1397519339"/>
                    </a:ext>
                  </a:extLst>
                </a:gridCol>
                <a:gridCol w="1568297">
                  <a:extLst>
                    <a:ext uri="{9D8B030D-6E8A-4147-A177-3AD203B41FA5}">
                      <a16:colId xmlns:a16="http://schemas.microsoft.com/office/drawing/2014/main" val="279180329"/>
                    </a:ext>
                  </a:extLst>
                </a:gridCol>
                <a:gridCol w="1410377">
                  <a:extLst>
                    <a:ext uri="{9D8B030D-6E8A-4147-A177-3AD203B41FA5}">
                      <a16:colId xmlns:a16="http://schemas.microsoft.com/office/drawing/2014/main" val="1419483341"/>
                    </a:ext>
                  </a:extLst>
                </a:gridCol>
                <a:gridCol w="1410377">
                  <a:extLst>
                    <a:ext uri="{9D8B030D-6E8A-4147-A177-3AD203B41FA5}">
                      <a16:colId xmlns:a16="http://schemas.microsoft.com/office/drawing/2014/main" val="1532179531"/>
                    </a:ext>
                  </a:extLst>
                </a:gridCol>
              </a:tblGrid>
              <a:tr h="256191">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Aim</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Why?</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Successfully implement OPAL to transform playtimes and increase physical activity.</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To improve activity levels, wellbeing and play opportunities for all pupils.</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2 &amp; 3</a:t>
                      </a:r>
                    </a:p>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OPAL audit, pupil voice and observations.</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Develop staff confidence and curriculum delivery through coaching, CPD and curriculum leadership.</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To ensure consistently high-quality PE teaching across the school.</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S</a:t>
                      </a:r>
                      <a:r>
                        <a:rPr lang="en-GB" sz="600" dirty="0" err="1">
                          <a:latin typeface="Calibri" panose="020F0502020204030204" pitchFamily="34" charset="0"/>
                          <a:cs typeface="Calibri" panose="020F0502020204030204" pitchFamily="34" charset="0"/>
                        </a:rPr>
                        <a:t>taff</a:t>
                      </a:r>
                      <a:r>
                        <a:rPr lang="en-GB" sz="600" dirty="0">
                          <a:latin typeface="Calibri" panose="020F0502020204030204" pitchFamily="34" charset="0"/>
                          <a:cs typeface="Calibri" panose="020F0502020204030204" pitchFamily="34" charset="0"/>
                        </a:rPr>
                        <a:t> audits, monitoring and lesson observations.</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Improve physical development outcomes in EYFS and KS1.</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To strengthen gross and fine motor development and readiness for learning.</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2 &amp; 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EYFS data and intervention records.</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Increase participation and inclusion for SEND and least-active pupils.</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To remove barriers and ensure equity of opportunity.</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2 &amp; 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Participation data, SEND records and pupil voice.</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050298"/>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S</a:t>
                      </a:r>
                      <a:r>
                        <a:rPr lang="en-GB" sz="600" dirty="0" err="1">
                          <a:latin typeface="Calibri" panose="020F0502020204030204" pitchFamily="34" charset="0"/>
                          <a:cs typeface="Calibri" panose="020F0502020204030204" pitchFamily="34" charset="0"/>
                        </a:rPr>
                        <a:t>trengthen</a:t>
                      </a:r>
                      <a:r>
                        <a:rPr lang="en-GB" sz="600" dirty="0">
                          <a:latin typeface="Calibri" panose="020F0502020204030204" pitchFamily="34" charset="0"/>
                          <a:cs typeface="Calibri" panose="020F0502020204030204" pitchFamily="34" charset="0"/>
                        </a:rPr>
                        <a:t> assessment, curriculum progression and consistency across the Federation.</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To ensure all pupils make strong progress through a clearly sequenced curriculum.</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1 &amp; 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cs typeface="Calibri" panose="020F0502020204030204" pitchFamily="34" charset="0"/>
                        </a:rPr>
                        <a:t>Assessment information, curriculum monitoring and pupil voice.</a:t>
                      </a: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7788787"/>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2969350-C89D-DCEF-42F1-FBCB2DDD41B0}"/>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3531612602"/>
              </p:ext>
            </p:extLst>
          </p:nvPr>
        </p:nvGraphicFramePr>
        <p:xfrm>
          <a:off x="294842" y="839137"/>
          <a:ext cx="5530128" cy="32537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74420">
                  <a:extLst>
                    <a:ext uri="{9D8B030D-6E8A-4147-A177-3AD203B41FA5}">
                      <a16:colId xmlns:a16="http://schemas.microsoft.com/office/drawing/2014/main" val="3874769663"/>
                    </a:ext>
                  </a:extLst>
                </a:gridCol>
                <a:gridCol w="1432560">
                  <a:extLst>
                    <a:ext uri="{9D8B030D-6E8A-4147-A177-3AD203B41FA5}">
                      <a16:colId xmlns:a16="http://schemas.microsoft.com/office/drawing/2014/main" val="279180329"/>
                    </a:ext>
                  </a:extLst>
                </a:gridCol>
                <a:gridCol w="1501140">
                  <a:extLst>
                    <a:ext uri="{9D8B030D-6E8A-4147-A177-3AD203B41FA5}">
                      <a16:colId xmlns:a16="http://schemas.microsoft.com/office/drawing/2014/main" val="1419483341"/>
                    </a:ext>
                  </a:extLst>
                </a:gridCol>
                <a:gridCol w="102437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r>
                        <a:rPr lang="en-US" sz="700" b="1" dirty="0">
                          <a:effectLst/>
                          <a:latin typeface="Calibri" panose="020F0502020204030204" pitchFamily="34" charset="0"/>
                          <a:cs typeface="Calibri" panose="020F0502020204030204" pitchFamily="34" charset="0"/>
                        </a:rPr>
                        <a:t/>
                      </a:r>
                      <a:br>
                        <a:rPr lang="en-US" sz="700" b="1" dirty="0">
                          <a:effectLst/>
                          <a:latin typeface="Calibri" panose="020F0502020204030204" pitchFamily="34" charset="0"/>
                          <a:cs typeface="Calibri" panose="020F0502020204030204" pitchFamily="34" charset="0"/>
                        </a:rPr>
                      </a:b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Develop lunchtime play provision to increase activity for least active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Develop pupil leadership (training </a:t>
                      </a:r>
                      <a:r>
                        <a:rPr lang="en-US" sz="600" dirty="0" err="1">
                          <a:solidFill>
                            <a:schemeClr val="tx1"/>
                          </a:solidFill>
                          <a:latin typeface="Calibri" panose="020F0502020204030204" pitchFamily="34" charset="0"/>
                          <a:cs typeface="Calibri" panose="020F0502020204030204" pitchFamily="34" charset="0"/>
                        </a:rPr>
                        <a:t>programme</a:t>
                      </a:r>
                      <a:r>
                        <a:rPr lang="en-US" sz="600" dirty="0">
                          <a:solidFill>
                            <a:schemeClr val="tx1"/>
                          </a:solidFill>
                          <a:latin typeface="Calibri" panose="020F0502020204030204" pitchFamily="34" charset="0"/>
                          <a:cs typeface="Calibri" panose="020F0502020204030204" pitchFamily="34" charset="0"/>
                        </a:rPr>
                        <a:t>), Midday supervisor training, Staff CDP to develop their understanding of games and play, Range of equipment, Youth voice activities to understand pupils wants and needs Outdoor play provision such as OPAL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 confident and competent group of activity leaders that take initiative and create a more active and inclusive playground for all pupils. Midday supervisors and all staff leading a range of physical activities and joining in with movement daily to role model. A happier, more active playground that meets the needs of all pupils especially SEND and girls.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Youth voice data through half-termly surveys and interviews/group discussions with a variety of pupils (leaders, children participating and those that are less active at break times). Conduct regular observations of the playground to gauge activity levels of the least active children. Staff voice and feedback.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Activity leaders are leading a broad range of activities and actively seeking children that are not engaged in physical activity during lunch times. Midday supervisors have grown in confidence and far more active and engaged in games with the children. Lunch times are more active with children having fun. Activity options have been tailored to suit the needs of SEND pupils through considerate choices of equipment and the types of games played. Girls are proving to be the hardest group to engage as some are still choosing not to be active.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Continued training for activity leaders and bringing new leaders into the group to bring new ideas and expertise. More leaders will also mean more activities are able to be delivered. Continued training with midday supervisors. Establish lead midday supervisors to empower them and give them ownership. Continue to listen to SEND pupils and tailor activities to their needs and wants. Focus priorities on engaging girls. Work with least active girls to create activities that are meaningful and enjoyable for them. Do they want to be activity leaders for younger children to give them purpose and confidence?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100 out of 100 activity leaders want to carry on with this role next year. 30 more children have enquired to joining the team. Meetings and the end of year survey have shown all leaders feel positive and enjoy making a difference for others. Interviews by random selection were conducted and 92% of pupils were either 'happy' or 'very happy' with the activities on offer at lunch time. End of year physical activity survey findings such as: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Am I involved with games at lunch       time - 89% Yes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Do I enjoy lunch time? 97% Yes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Have I joined in with a game with the activity leaders? 100% Yes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Physical Resources - £1000</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CPD for staff - £500</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OPAL - £8000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5" name="TextBox 4">
            <a:extLst>
              <a:ext uri="{FF2B5EF4-FFF2-40B4-BE49-F238E27FC236}">
                <a16:creationId xmlns:a16="http://schemas.microsoft.com/office/drawing/2014/main" id="{7C0CE318-2120-E324-9292-5A86D8597144}"/>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6" name="TextBox 5">
            <a:extLst>
              <a:ext uri="{FF2B5EF4-FFF2-40B4-BE49-F238E27FC236}">
                <a16:creationId xmlns:a16="http://schemas.microsoft.com/office/drawing/2014/main" id="{06D3BCB3-9898-8FE9-7C31-95AA52B74F02}"/>
              </a:ext>
            </a:extLst>
          </p:cNvPr>
          <p:cNvSpPr txBox="1"/>
          <p:nvPr/>
        </p:nvSpPr>
        <p:spPr>
          <a:xfrm>
            <a:off x="241826" y="599839"/>
            <a:ext cx="3255432" cy="215444"/>
          </a:xfrm>
          <a:prstGeom prst="rect">
            <a:avLst/>
          </a:prstGeom>
          <a:noFill/>
        </p:spPr>
        <p:txBody>
          <a:bodyPr wrap="square" rtlCol="0">
            <a:spAutoFit/>
          </a:bodyPr>
          <a:lstStyle/>
          <a:p>
            <a:r>
              <a:rPr lang="en-US" sz="800" b="1" dirty="0">
                <a:solidFill>
                  <a:srgbClr val="FF0000"/>
                </a:solidFill>
                <a:latin typeface="Calibri" panose="020F0502020204030204" pitchFamily="34" charset="0"/>
                <a:cs typeface="Calibri" panose="020F0502020204030204" pitchFamily="34" charset="0"/>
              </a:rPr>
              <a:t>Example objective shown below is for reference purposes only:</a:t>
            </a:r>
          </a:p>
        </p:txBody>
      </p:sp>
    </p:spTree>
    <p:extLst>
      <p:ext uri="{BB962C8B-B14F-4D97-AF65-F5344CB8AC3E}">
        <p14:creationId xmlns:p14="http://schemas.microsoft.com/office/powerpoint/2010/main" val="2070466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415498"/>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900" dirty="0"/>
              <a:t>Successfully implement OPAL to transform playtimes and increase physical activity</a:t>
            </a:r>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1883402744"/>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r>
                        <a:rPr lang="en-US" sz="700" b="1" dirty="0">
                          <a:effectLst/>
                          <a:latin typeface="Calibri" panose="020F0502020204030204" pitchFamily="34" charset="0"/>
                          <a:cs typeface="Calibri" panose="020F0502020204030204" pitchFamily="34" charset="0"/>
                        </a:rPr>
                        <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transform playtimes through the implementation of OPAL, increasing physical activity, creativity, independence and engagement for all pupils.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Establish an OPAL working party. Complete the OPAL audit and action plan. Develop playground zones and increase access to loose parts and open-ended resources. Train staff and midday supervisors in OPAL principles. Gather regular pupil voice to inform developments.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Pupils are more active and engaged during playtimes. Increased opportunities for imaginative, cooperative and physical play. Improved wellbeing, behaviour and enjoyment during lunchtimes.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OPAL audit, pupil voice surveys, behaviour records, observations, photographs and staff feedback.</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OPAL has transformed playtimes across the school. Pupils are more active, creative and independent. Children demonstrate increased cooperation, resilience and problem-solving skills during play. Lunchtime behaviour incidents have reduced and pupil voice indicates high levels of enjoyment.</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OPAL principles are now embedded within school culture. Resources will remain available and the OPAL team will continue to review provision annually. Staff training and established systems ensure sustainability.</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OPAL audit outcomes, pupil voice, behaviour logs, photographs and monitoring records.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£8,000–£10,000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438582"/>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1000" dirty="0"/>
              <a:t>Develop staff confidence and curriculum delivery through coaching, CPD and curriculum leadership</a:t>
            </a:r>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3652170107"/>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r>
                        <a:rPr lang="en-US" sz="700" b="1" dirty="0">
                          <a:effectLst/>
                          <a:latin typeface="Calibri" panose="020F0502020204030204" pitchFamily="34" charset="0"/>
                          <a:cs typeface="Calibri" panose="020F0502020204030204" pitchFamily="34" charset="0"/>
                        </a:rPr>
                        <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ensure all pupils receive high-quality PE through consistent curriculum delivery and staff development.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Provide specialist coaching support, staff CPD, curriculum monitoring, lesson observations and PE book looks. Support teachers through modelling and collaborative planning. Embed the Federation curriculum and assessment approaches.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Increased staff confidence, improved curriculum consistency and stronger pupil outcomes in PE.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Staff audits, lesson observations, curriculum monitoring, pupil voice and planning scrutiny.</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Staff confidence has increased significantly through coaching and CPD. Monitoring demonstrates greater consistency across year groups. Children can confidently discuss their learning and demonstrate progression in physical development and PE skills.</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Curriculum documentation, progression maps and assessment systems are embedded. Coaching and monitoring systems will continue to support future staff development.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Staff audit results, lesson observations, pupil voice and PE monitoring records.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£4,000–£6,000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646331"/>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1050" dirty="0"/>
              <a:t>Improve physical development outcomes in EYFS and KS1</a:t>
            </a:r>
          </a:p>
          <a:p>
            <a:r>
              <a:rPr lang="en-US" sz="1200" b="1" dirty="0">
                <a:latin typeface="Calibri" panose="020F0502020204030204" pitchFamily="34" charset="0"/>
                <a:cs typeface="Calibri" panose="020F0502020204030204" pitchFamily="34" charset="0"/>
              </a:rPr>
              <a:t> </a:t>
            </a: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2031452826"/>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r>
                        <a:rPr lang="en-US" sz="700" b="1" dirty="0">
                          <a:effectLst/>
                          <a:latin typeface="Calibri" panose="020F0502020204030204" pitchFamily="34" charset="0"/>
                          <a:cs typeface="Calibri" panose="020F0502020204030204" pitchFamily="34" charset="0"/>
                        </a:rPr>
                        <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improve gross and fine motor development, supporting readiness for learning and improved physical development outcomes.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Embed daily fine motor activities, provide targeted gross motor interventions, develop outdoor provision and provide staff training. Monitor progress through EYFS assessments and intervention records.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Improved coordination, balance, strength and fine motor control. Increased attainment in Physical Development across EYFS and KS1.</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EYFS assessments, intervention records, pupil observations and moderation evidence.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Children have made strong progress in gross and fine motor development. Staff report improvements in pencil grip, coordination, balance and core strength. EYFS outcomes in Physical Development remain strong and children are increasingly ready for the demands of Key Stage 1.</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Physical development is now embedded throughout daily provision. Resources, interventions and staff expertise will continue to support future cohorts.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EYFS data, intervention records, moderation activities and staff observations.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£2,000–£4,000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4FA2-8340-0B2B-59CD-4A0DD86358AF}"/>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6ACC86A-8EFB-CC91-83DB-0351EA2D9A5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3503C286-6601-B5F6-57C4-A0836621D28E}"/>
              </a:ext>
            </a:extLst>
          </p:cNvPr>
          <p:cNvSpPr txBox="1"/>
          <p:nvPr/>
        </p:nvSpPr>
        <p:spPr>
          <a:xfrm>
            <a:off x="241825" y="208550"/>
            <a:ext cx="3559359" cy="438582"/>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1050" dirty="0">
                <a:latin typeface="Calibri" panose="020F0502020204030204" pitchFamily="34" charset="0"/>
                <a:cs typeface="Calibri" panose="020F0502020204030204" pitchFamily="34" charset="0"/>
              </a:rPr>
              <a:t>Increase participation and inclusion for SEND and least-active pupils</a:t>
            </a:r>
            <a:endParaRPr lang="en-US" sz="1200"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EB5C837B-7071-41C7-EAE1-2ED2A10D5D17}"/>
              </a:ext>
            </a:extLst>
          </p:cNvPr>
          <p:cNvGraphicFramePr>
            <a:graphicFrameLocks noGrp="1"/>
          </p:cNvGraphicFramePr>
          <p:nvPr>
            <p:extLst>
              <p:ext uri="{D42A27DB-BD31-4B8C-83A1-F6EECF244321}">
                <p14:modId xmlns:p14="http://schemas.microsoft.com/office/powerpoint/2010/main" val="2617755235"/>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r>
                        <a:rPr lang="en-US" sz="700" b="1" dirty="0">
                          <a:effectLst/>
                          <a:latin typeface="Calibri" panose="020F0502020204030204" pitchFamily="34" charset="0"/>
                          <a:cs typeface="Calibri" panose="020F0502020204030204" pitchFamily="34" charset="0"/>
                        </a:rPr>
                        <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ensure all pupils, particularly SEND and least-active pupils, can access and enjoy physical activity and school sport.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Deliver sensory circuits, BEAM interventions and targeted support. Adapt PE lessons and clubs to meet individual needs. Ensure SEND pupils access festivals, competitions and enrichment opportunities.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I</a:t>
                      </a:r>
                      <a:r>
                        <a:rPr lang="en-GB" sz="600" dirty="0" err="1">
                          <a:solidFill>
                            <a:schemeClr val="tx1"/>
                          </a:solidFill>
                          <a:latin typeface="Calibri" panose="020F0502020204030204" pitchFamily="34" charset="0"/>
                          <a:cs typeface="Calibri" panose="020F0502020204030204" pitchFamily="34" charset="0"/>
                        </a:rPr>
                        <a:t>ncreased</a:t>
                      </a:r>
                      <a:r>
                        <a:rPr lang="en-GB" sz="600" dirty="0">
                          <a:solidFill>
                            <a:schemeClr val="tx1"/>
                          </a:solidFill>
                          <a:latin typeface="Calibri" panose="020F0502020204030204" pitchFamily="34" charset="0"/>
                          <a:cs typeface="Calibri" panose="020F0502020204030204" pitchFamily="34" charset="0"/>
                        </a:rPr>
                        <a:t> participation, confidence and enjoyment for SEND and least-active pupils. Reduced barriers to participation.</a:t>
                      </a: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Participation records, SEND intervention records, pupil voice and competition registers.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SEND pupils have accessed a wider range of opportunities and participated successfully in PE, clubs and festivals. Staff confidence in adapting provision has increased. Pupil confidence, enjoyment and engagement in physical activity have improved significantly.</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Staff training, established interventions and strong links with SSPP and local providers ensure continued support for SEND pupils.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BEAM records, sensory circuit records, participation data, pupil voice and staff feedback.</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£2,000–£3,000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536211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AFC-9A7C-DB8D-90BA-312A1E67F5A5}"/>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6EA4D50-E9BD-B19E-DF26-D7A38A9C06E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7415927F-87F2-05EB-8DD1-359F1166BACC}"/>
              </a:ext>
            </a:extLst>
          </p:cNvPr>
          <p:cNvSpPr txBox="1"/>
          <p:nvPr/>
        </p:nvSpPr>
        <p:spPr>
          <a:xfrm>
            <a:off x="241825" y="208550"/>
            <a:ext cx="3559359" cy="438582"/>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r>
              <a:rPr lang="en-US" sz="1050" b="1" dirty="0">
                <a:latin typeface="Calibri" panose="020F0502020204030204" pitchFamily="34" charset="0"/>
                <a:cs typeface="Calibri" panose="020F0502020204030204" pitchFamily="34" charset="0"/>
              </a:rPr>
              <a:t>: </a:t>
            </a:r>
            <a:r>
              <a:rPr lang="en-GB" sz="1050" dirty="0"/>
              <a:t>Strengthen assessment, curriculum progression and consistency across the Federation</a:t>
            </a:r>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6FC2DE98-3E8B-8664-0AF1-4BC465269E4A}"/>
              </a:ext>
            </a:extLst>
          </p:cNvPr>
          <p:cNvGraphicFramePr>
            <a:graphicFrameLocks noGrp="1"/>
          </p:cNvGraphicFramePr>
          <p:nvPr>
            <p:extLst>
              <p:ext uri="{D42A27DB-BD31-4B8C-83A1-F6EECF244321}">
                <p14:modId xmlns:p14="http://schemas.microsoft.com/office/powerpoint/2010/main" val="148618268"/>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r>
                        <a:rPr lang="en-US" sz="700" b="1" dirty="0">
                          <a:effectLst/>
                          <a:latin typeface="Calibri" panose="020F0502020204030204" pitchFamily="34" charset="0"/>
                          <a:cs typeface="Calibri" panose="020F0502020204030204" pitchFamily="34" charset="0"/>
                        </a:rPr>
                        <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ensure all pupils make strong progress through a clearly sequenced and progressive PE curriculum.</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Embed Federation progression documents, assessment systems, retrieval opportunities and curriculum monitoring. Use pupil voice, lesson observations and planning scrutiny to monitor consistency.</a:t>
                      </a: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Improved curriculum consistency, stronger assessment practices and clear progression in learning.</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Curriculum monitoring, assessment information, lesson observations and 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The PE curriculum is now delivered consistently across the school with clear progression from EYFS into Key Stage 1. Children can articulate their learning and demonstrate progression in physical competence and healthy participation. Staff are increasingly confident in assessing progress and identifying next steps.</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Progression documents, curriculum resources and assessment systems are embedded across the school. Regular monitoring and collaboration across the Federation ensure continued consistency and improvement.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Curriculum monitoring records, staff feedback, lesson observations, assessment information and pupil voice.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£1,000–£2,000</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17205321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143</TotalTime>
  <Words>3474</Words>
  <Application>Microsoft Office PowerPoint</Application>
  <PresentationFormat>Custom</PresentationFormat>
  <Paragraphs>369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Rock</dc:creator>
  <cp:lastModifiedBy>Fenella Little</cp:lastModifiedBy>
  <cp:revision>22</cp:revision>
  <dcterms:created xsi:type="dcterms:W3CDTF">2025-10-08T18:09:30Z</dcterms:created>
  <dcterms:modified xsi:type="dcterms:W3CDTF">2026-09-28T08:53:41Z</dcterms:modified>
</cp:coreProperties>
</file>